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50" r:id="rId2"/>
    <p:sldMasterId id="2147483656" r:id="rId3"/>
    <p:sldMasterId id="2147483663" r:id="rId4"/>
  </p:sldMasterIdLst>
  <p:notesMasterIdLst>
    <p:notesMasterId r:id="rId20"/>
  </p:notesMasterIdLst>
  <p:handoutMasterIdLst>
    <p:handoutMasterId r:id="rId21"/>
  </p:handoutMasterIdLst>
  <p:sldIdLst>
    <p:sldId id="280" r:id="rId5"/>
    <p:sldId id="286" r:id="rId6"/>
    <p:sldId id="287" r:id="rId7"/>
    <p:sldId id="325" r:id="rId8"/>
    <p:sldId id="331" r:id="rId9"/>
    <p:sldId id="293" r:id="rId10"/>
    <p:sldId id="327" r:id="rId11"/>
    <p:sldId id="291" r:id="rId12"/>
    <p:sldId id="328" r:id="rId13"/>
    <p:sldId id="329" r:id="rId14"/>
    <p:sldId id="292" r:id="rId15"/>
    <p:sldId id="288" r:id="rId16"/>
    <p:sldId id="294" r:id="rId17"/>
    <p:sldId id="330" r:id="rId18"/>
    <p:sldId id="278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4" autoAdjust="0"/>
    <p:restoredTop sz="86446" autoAdjust="0"/>
  </p:normalViewPr>
  <p:slideViewPr>
    <p:cSldViewPr>
      <p:cViewPr>
        <p:scale>
          <a:sx n="100" d="100"/>
          <a:sy n="100" d="100"/>
        </p:scale>
        <p:origin x="-2016" y="-504"/>
      </p:cViewPr>
      <p:guideLst>
        <p:guide orient="horz" pos="3612"/>
        <p:guide orient="horz" pos="799"/>
        <p:guide pos="2880"/>
        <p:guide pos="340"/>
        <p:guide pos="31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-494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9BA26-29F9-4D06-8D8E-B66C9F8FC136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1AC39-D377-4F66-B2DF-88595F716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3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BCE09-9B67-4231-9E35-DF70BBD2A680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45FC9-31BB-4C4B-86AE-94FF35CEF6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71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45FC9-31BB-4C4B-86AE-94FF35CEF6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8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16775" y="2303579"/>
            <a:ext cx="3760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2"/>
          <p:cNvSpPr txBox="1">
            <a:spLocks/>
          </p:cNvSpPr>
          <p:nvPr userDrawn="1"/>
        </p:nvSpPr>
        <p:spPr>
          <a:xfrm>
            <a:off x="403200" y="2910849"/>
            <a:ext cx="43992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 hasCustomPrompt="1"/>
          </p:nvPr>
        </p:nvSpPr>
        <p:spPr>
          <a:xfrm>
            <a:off x="342000" y="342000"/>
            <a:ext cx="8235478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문서의 제목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나눔바른고딕 </a:t>
            </a:r>
            <a:r>
              <a:rPr lang="en-US" altLang="ko-KR" smtClean="0"/>
              <a:t>R, </a:t>
            </a:r>
            <a:r>
              <a:rPr lang="en-US" altLang="ko-KR" dirty="0" smtClean="0"/>
              <a:t>45pt</a:t>
            </a:r>
            <a:endParaRPr lang="ko-KR" altLang="en-US" dirty="0"/>
          </a:p>
        </p:txBody>
      </p:sp>
      <p:sp>
        <p:nvSpPr>
          <p:cNvPr id="15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3200" y="2476800"/>
            <a:ext cx="64008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</a:p>
          <a:p>
            <a:r>
              <a:rPr lang="ko-KR" altLang="en-US" smtClean="0"/>
              <a:t>소속팀 </a:t>
            </a:r>
            <a:r>
              <a:rPr lang="en-US" altLang="ko-KR" smtClean="0"/>
              <a:t>/ </a:t>
            </a:r>
            <a:r>
              <a:rPr lang="ko-KR" altLang="en-US" smtClean="0"/>
              <a:t>상위부서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2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본문_표시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403200" y="331200"/>
            <a:ext cx="7161585" cy="244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나눔바른고딕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20pt</a:t>
            </a:r>
            <a:endParaRPr lang="ko-KR" altLang="en-US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 hasCustomPrompt="1"/>
          </p:nvPr>
        </p:nvSpPr>
        <p:spPr>
          <a:xfrm>
            <a:off x="889200" y="1130400"/>
            <a:ext cx="7810587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</a:t>
            </a:r>
            <a:r>
              <a:rPr lang="ko-KR" altLang="en-US" dirty="0" smtClean="0"/>
              <a:t>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smtClean="0"/>
              <a:t>여섯째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477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432000" y="1206000"/>
            <a:ext cx="7596384" cy="4527256"/>
          </a:xfrm>
          <a:prstGeom prst="rect">
            <a:avLst/>
          </a:prstGeom>
        </p:spPr>
        <p:txBody>
          <a:bodyPr lIns="0" tIns="0" rIns="0" bIns="0"/>
          <a:lstStyle>
            <a:lvl1pPr marL="266700" indent="-2667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400" b="1" kern="1200" spc="0" baseline="0" dirty="0" smtClean="0">
                <a:ln>
                  <a:noFill/>
                </a:ln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266700" indent="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None/>
              <a:defRPr lang="ko-KR" altLang="en-US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446087" indent="0">
              <a:lnSpc>
                <a:spcPct val="150000"/>
              </a:lnSpc>
              <a:spcBef>
                <a:spcPts val="30"/>
              </a:spcBef>
              <a:buFontTx/>
              <a:buNone/>
              <a:defRPr lang="en-US" altLang="ko-KR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25475" indent="0">
              <a:lnSpc>
                <a:spcPct val="150000"/>
              </a:lnSpc>
              <a:spcBef>
                <a:spcPts val="10"/>
              </a:spcBef>
              <a:buFontTx/>
              <a:buNone/>
              <a:defRPr lang="ko-KR" altLang="en-US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</a:lstStyle>
          <a:p>
            <a:pPr lvl="0"/>
            <a:r>
              <a:rPr lang="ko-KR" altLang="en-US" smtClean="0"/>
              <a:t>마스터 텍스트  스타일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B, 14pt</a:t>
            </a:r>
            <a:endParaRPr lang="ko-KR" altLang="en-US" smtClean="0"/>
          </a:p>
          <a:p>
            <a:pPr lvl="1"/>
            <a:r>
              <a:rPr lang="ko-KR" altLang="en-US" smtClean="0"/>
              <a:t>둘째 수준  </a:t>
            </a:r>
            <a:r>
              <a:rPr lang="en-US" altLang="ko-KR" smtClean="0"/>
              <a:t>: 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11pt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en-US" altLang="ko-KR" smtClean="0"/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endParaRPr lang="en-US" altLang="ko-KR" smtClean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4800" y="403200"/>
            <a:ext cx="8640000" cy="338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ko-KR" altLang="en-US" sz="1600" b="1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75293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챕터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92400" y="338400"/>
            <a:ext cx="8280000" cy="20630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360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1.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챕터 제목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: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나눔바른고딕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R, 36pt</a:t>
            </a:r>
            <a:endParaRPr lang="ko-KR" altLang="en-US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72032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마지막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430604" y="274875"/>
            <a:ext cx="4723264" cy="201622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ko-KR" altLang="en-US" sz="2000" b="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 Of Document.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You.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2000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대외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342000" y="342000"/>
            <a:ext cx="8235478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문서의 제목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나눔바른고딕 </a:t>
            </a:r>
            <a:r>
              <a:rPr lang="en-US" altLang="ko-KR" smtClean="0"/>
              <a:t>R, </a:t>
            </a:r>
            <a:r>
              <a:rPr lang="en-US" altLang="ko-KR" dirty="0" smtClean="0"/>
              <a:t>45pt</a:t>
            </a:r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 userDrawn="1"/>
        </p:nvSpPr>
        <p:spPr>
          <a:xfrm>
            <a:off x="403200" y="2910849"/>
            <a:ext cx="43992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3200" y="2476800"/>
            <a:ext cx="64008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</a:p>
          <a:p>
            <a:r>
              <a:rPr lang="ko-KR" altLang="en-US" smtClean="0"/>
              <a:t>소속팀 </a:t>
            </a:r>
            <a:r>
              <a:rPr lang="en-US" altLang="ko-KR" smtClean="0"/>
              <a:t>/ </a:t>
            </a:r>
            <a:r>
              <a:rPr lang="ko-KR" altLang="en-US" smtClean="0"/>
              <a:t>상위부서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16775" y="2303579"/>
            <a:ext cx="3760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5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기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342000" y="342000"/>
            <a:ext cx="8235478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문서의 제목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나눔바른고딕 </a:t>
            </a:r>
            <a:r>
              <a:rPr lang="en-US" altLang="ko-KR" smtClean="0"/>
              <a:t>R, </a:t>
            </a:r>
            <a:r>
              <a:rPr lang="en-US" altLang="ko-KR" dirty="0" smtClean="0"/>
              <a:t>45pt</a:t>
            </a:r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 userDrawn="1"/>
        </p:nvSpPr>
        <p:spPr>
          <a:xfrm>
            <a:off x="403200" y="2910849"/>
            <a:ext cx="43992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기밀</a:t>
            </a:r>
            <a:endParaRPr lang="ko-KR" altLang="en-US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3200" y="2476800"/>
            <a:ext cx="64008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</a:p>
          <a:p>
            <a:r>
              <a:rPr lang="ko-KR" altLang="en-US" smtClean="0"/>
              <a:t>소속팀 </a:t>
            </a:r>
            <a:r>
              <a:rPr lang="en-US" altLang="ko-KR" smtClean="0"/>
              <a:t>/ </a:t>
            </a:r>
            <a:r>
              <a:rPr lang="ko-KR" altLang="en-US" smtClean="0"/>
              <a:t>상위부서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12pt</a:t>
            </a:r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16775" y="2303579"/>
            <a:ext cx="3760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5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432000" y="1206000"/>
            <a:ext cx="7596384" cy="4527256"/>
          </a:xfrm>
          <a:prstGeom prst="rect">
            <a:avLst/>
          </a:prstGeom>
        </p:spPr>
        <p:txBody>
          <a:bodyPr lIns="0" tIns="0" rIns="0" bIns="0"/>
          <a:lstStyle>
            <a:lvl1pPr marL="266700" indent="-2667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400" b="1" kern="1200" spc="0" baseline="0" dirty="0" smtClean="0">
                <a:ln>
                  <a:noFill/>
                </a:ln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266700" indent="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None/>
              <a:defRPr lang="ko-KR" altLang="en-US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446087" indent="0">
              <a:lnSpc>
                <a:spcPct val="150000"/>
              </a:lnSpc>
              <a:spcBef>
                <a:spcPts val="30"/>
              </a:spcBef>
              <a:buFontTx/>
              <a:buNone/>
              <a:defRPr lang="en-US" altLang="ko-KR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25475" indent="0">
              <a:lnSpc>
                <a:spcPct val="150000"/>
              </a:lnSpc>
              <a:spcBef>
                <a:spcPts val="10"/>
              </a:spcBef>
              <a:buFontTx/>
              <a:buNone/>
              <a:defRPr lang="ko-KR" altLang="en-US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</a:lstStyle>
          <a:p>
            <a:pPr lvl="0"/>
            <a:r>
              <a:rPr lang="ko-KR" altLang="en-US" smtClean="0"/>
              <a:t>마스터 텍스트  스타일 </a:t>
            </a:r>
            <a:r>
              <a:rPr lang="en-US" altLang="ko-KR" smtClean="0"/>
              <a:t>: </a:t>
            </a:r>
            <a:r>
              <a:rPr lang="ko-KR" altLang="en-US" smtClean="0"/>
              <a:t>나눔바른고딕 </a:t>
            </a:r>
            <a:r>
              <a:rPr lang="en-US" altLang="ko-KR" smtClean="0"/>
              <a:t>B, 14pt</a:t>
            </a:r>
            <a:endParaRPr lang="ko-KR" altLang="en-US" smtClean="0"/>
          </a:p>
          <a:p>
            <a:pPr lvl="1"/>
            <a:r>
              <a:rPr lang="ko-KR" altLang="en-US" smtClean="0"/>
              <a:t>둘째 수준  </a:t>
            </a:r>
            <a:r>
              <a:rPr lang="en-US" altLang="ko-KR" smtClean="0"/>
              <a:t>:  </a:t>
            </a:r>
            <a:r>
              <a:rPr lang="ko-KR" altLang="en-US" smtClean="0"/>
              <a:t>나눔바른고딕 </a:t>
            </a:r>
            <a:r>
              <a:rPr lang="en-US" altLang="ko-KR" smtClean="0"/>
              <a:t>R, 11pt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en-US" altLang="ko-KR" smtClean="0"/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endParaRPr lang="en-US" altLang="ko-KR" smtClean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24800" y="403200"/>
            <a:ext cx="8640000" cy="338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ko-KR" altLang="en-US" sz="1600" b="1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0287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챕터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92400" y="338400"/>
            <a:ext cx="8280000" cy="20630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360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1.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챕터 제목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: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나눔바른고딕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R, 36pt</a:t>
            </a:r>
            <a:endParaRPr lang="ko-KR" altLang="en-US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50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마지막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430604" y="274875"/>
            <a:ext cx="4723264" cy="201622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ko-KR" altLang="en-US" sz="2000" b="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 Of Document.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You.</a:t>
            </a:r>
            <a:b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00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2000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19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_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 hasCustomPrompt="1"/>
          </p:nvPr>
        </p:nvSpPr>
        <p:spPr>
          <a:xfrm>
            <a:off x="889200" y="1130400"/>
            <a:ext cx="7810587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</a:t>
            </a:r>
            <a:r>
              <a:rPr lang="ko-KR" altLang="en-US" dirty="0" smtClean="0"/>
              <a:t>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smtClean="0"/>
              <a:t>여섯째 수준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795976" y="353498"/>
            <a:ext cx="928694" cy="1400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00" b="1" spc="-20" baseline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</a:t>
            </a:r>
            <a:endParaRPr lang="en-US" altLang="ko-KR" sz="700" b="1" spc="-20" baseline="0" dirty="0" smtClean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403200" y="331200"/>
            <a:ext cx="7161585" cy="244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나눔바른고딕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20pt</a:t>
            </a:r>
            <a:endParaRPr lang="ko-KR" altLang="en-US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63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_대외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7795976" y="353498"/>
            <a:ext cx="928694" cy="1400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00" b="1" spc="-20" baseline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en-US" altLang="ko-KR" sz="700" b="1" spc="-20" baseline="0" dirty="0" smtClean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403200" y="331200"/>
            <a:ext cx="7161585" cy="244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나눔바른고딕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20pt</a:t>
            </a:r>
            <a:endParaRPr lang="ko-KR" altLang="en-US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 hasCustomPrompt="1"/>
          </p:nvPr>
        </p:nvSpPr>
        <p:spPr>
          <a:xfrm>
            <a:off x="889200" y="1130400"/>
            <a:ext cx="7810587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</a:t>
            </a:r>
            <a:r>
              <a:rPr lang="ko-KR" altLang="en-US" dirty="0" smtClean="0"/>
              <a:t>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smtClean="0"/>
              <a:t>여섯째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567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_기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7795976" y="353498"/>
            <a:ext cx="928694" cy="1400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00" b="1" spc="-20" baseline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기밀</a:t>
            </a:r>
            <a:endParaRPr lang="en-US" altLang="ko-KR" sz="700" b="1" spc="-20" baseline="0" dirty="0" smtClean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403200" y="331200"/>
            <a:ext cx="7161585" cy="244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나눔바른고딕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20pt</a:t>
            </a:r>
            <a:endParaRPr lang="ko-KR" altLang="en-US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 hasCustomPrompt="1"/>
          </p:nvPr>
        </p:nvSpPr>
        <p:spPr>
          <a:xfrm>
            <a:off x="889200" y="1130400"/>
            <a:ext cx="7810587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6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</a:t>
            </a:r>
            <a:r>
              <a:rPr lang="ko-KR" altLang="en-US" dirty="0" smtClean="0"/>
              <a:t>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smtClean="0"/>
              <a:t>여섯째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567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" y="6382210"/>
            <a:ext cx="828000" cy="16245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104292" y="6516739"/>
            <a:ext cx="57708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00" kern="12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ⓒ  NAVER Corp.</a:t>
            </a:r>
            <a:endParaRPr lang="ko-KR" altLang="en-US" sz="600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00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6386400"/>
            <a:ext cx="828000" cy="15714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094674" y="6516739"/>
            <a:ext cx="58669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00" kern="120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ⓒ  NAVER Corp.</a:t>
            </a:r>
            <a:endParaRPr lang="ko-KR" altLang="en-US" sz="600" kern="12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5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">
              <a:srgbClr val="171E28"/>
            </a:gs>
            <a:gs pos="70000">
              <a:srgbClr val="0C0E14"/>
            </a:gs>
            <a:gs pos="100000">
              <a:srgbClr val="0C0E1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407862" y="846931"/>
            <a:ext cx="8334855" cy="0"/>
          </a:xfrm>
          <a:prstGeom prst="line">
            <a:avLst/>
          </a:prstGeom>
          <a:ln w="3175">
            <a:solidFill>
              <a:srgbClr val="262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33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7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6386400"/>
            <a:ext cx="828000" cy="15714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094674" y="6516739"/>
            <a:ext cx="58669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00" smtClean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ⓒ  NAVER Corp.</a:t>
            </a:r>
            <a:endParaRPr lang="ko-KR" altLang="en-US" sz="60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28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 CJK SC Bold" pitchFamily="34" charset="-127"/>
                <a:ea typeface="Noto Sans CJK SC Bold" pitchFamily="34" charset="-127"/>
                <a:cs typeface="经典宋体简" panose="02010609000101010101" pitchFamily="49" charset="-122"/>
              </a:rPr>
              <a:t>NAVER </a:t>
            </a:r>
            <a:r>
              <a:rPr lang="en-US" altLang="ko-KR" b="1" dirty="0">
                <a:latin typeface="Noto Sans CJK SC Bold" pitchFamily="34" charset="-127"/>
                <a:ea typeface="Noto Sans CJK SC Bold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b="1" dirty="0" smtClean="0">
                <a:latin typeface="Noto Sans CJK SC Bold" pitchFamily="34" charset="-127"/>
                <a:ea typeface="Noto Sans CJK SC Bold" pitchFamily="34" charset="-127"/>
                <a:cs typeface="经典宋体简" panose="02010609000101010101" pitchFamily="49" charset="-122"/>
              </a:rPr>
              <a:t>afe SDK </a:t>
            </a:r>
            <a:r>
              <a:rPr lang="zh-CN" altLang="en-US" b="1" dirty="0" smtClean="0">
                <a:latin typeface="Noto Sans CJK SC Bold" pitchFamily="34" charset="-127"/>
                <a:ea typeface="Noto Sans CJK SC Bold" pitchFamily="34" charset="-127"/>
                <a:cs typeface="经典宋体简" panose="02010609000101010101" pitchFamily="49" charset="-122"/>
              </a:rPr>
              <a:t>介绍</a:t>
            </a:r>
            <a:endParaRPr lang="ko-KR" altLang="en-US" b="1" dirty="0">
              <a:latin typeface="Noto Sans CJK SC Bold" pitchFamily="34" charset="-127"/>
              <a:ea typeface="Noto Sans CJK SC Bold" pitchFamily="34" charset="-127"/>
              <a:cs typeface="经典宋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8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2"/>
          <a:stretch/>
        </p:blipFill>
        <p:spPr>
          <a:xfrm>
            <a:off x="395536" y="3019519"/>
            <a:ext cx="2880000" cy="3336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2880000" cy="162000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161585" cy="244800"/>
          </a:xfrm>
        </p:spPr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5.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菜单</a:t>
            </a:r>
            <a:r>
              <a:rPr lang="ko-KR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 </a:t>
            </a:r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&gt; </a:t>
            </a:r>
            <a:r>
              <a:rPr lang="en-US" altLang="ko-KR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会员加入与成员个人资料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1345162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加入时需要的信息只有“昵称”</a:t>
            </a:r>
            <a:r>
              <a:rPr lang="en-US" altLang="ko-KR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</a:t>
            </a:r>
            <a:r>
              <a:rPr lang="ko-KR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 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降低了加入的门槛，可轻松加入</a:t>
            </a:r>
            <a:r>
              <a:rPr lang="en-US" altLang="zh-CN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加入后进入个人资料页面时</a:t>
            </a:r>
            <a:r>
              <a:rPr lang="en-US" altLang="ko-KR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</a:t>
            </a:r>
            <a:r>
              <a:rPr lang="ko-KR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 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可以进行昵称修改，确认</a:t>
            </a:r>
            <a:r>
              <a:rPr lang="en-US" altLang="zh-CN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10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个最近写的文章</a:t>
            </a:r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9552" y="1549172"/>
            <a:ext cx="2376000" cy="4806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62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6.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公告</a:t>
            </a:r>
            <a:r>
              <a:rPr lang="zh-CN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栏</a:t>
            </a:r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&gt;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写文章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pic>
        <p:nvPicPr>
          <p:cNvPr id="7" name="Picture 4" descr="C:\Users\Administrator\Desktop\이정섭\0000_카페기능개선\174_지링크\디자인\소개페이지용 이미지\G-CAFE_PNG_20151007\G-CAFE_PNG_20151007\03.WRITE\GC_03.Write4_V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4" y="3141445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Administrator\Desktop\이정섭\0000_카페기능개선\174_지링크\디자인\소개페이지용 이미지\G-CAFE_PNG_20151007\G-CAFE_PNG_20151007\03.WRITE\GC_03.Write1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83" y="1342187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72000" y="1345162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选择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留言板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，输入题目和正文</a:t>
            </a:r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写文章时可插入照片和视频</a:t>
            </a:r>
            <a:r>
              <a:rPr lang="ko-KR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549172"/>
            <a:ext cx="2566000" cy="2527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1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6.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公告栏</a:t>
            </a:r>
            <a:r>
              <a:rPr lang="ko-KR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 </a:t>
            </a:r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&gt; </a:t>
            </a:r>
            <a:r>
              <a:rPr lang="zh-CN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立刻上传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0" y="1345162"/>
            <a:ext cx="43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马上上传录像和截图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96" y="1341438"/>
            <a:ext cx="2880000" cy="161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 descr="C:\Users\Administrator\Desktop\이정섭\0000_카페기능개선\174_지링크\디자인\소개페이지용 이미지\G-CAFE_PNG_20151007\G-CAFE_PNG_20151007\03.WRITE\GC_03.Write2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96" y="3141445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851505" y="2602448"/>
            <a:ext cx="576659" cy="226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9552" y="3370268"/>
            <a:ext cx="256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821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7.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支</a:t>
            </a:r>
            <a:r>
              <a:rPr lang="zh-CN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持情况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699642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暂只支持横屏游戏（竖屏游戏用的</a:t>
            </a:r>
            <a:r>
              <a:rPr lang="en-US" altLang="zh-CN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SDK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正在准备中）。</a:t>
            </a:r>
            <a:endParaRPr lang="en-US" altLang="ko-KR" sz="16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优先支持</a:t>
            </a:r>
            <a:r>
              <a:rPr lang="en-US" altLang="ko-KR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Android</a:t>
            </a:r>
            <a:r>
              <a:rPr lang="en-US" altLang="ko-KR" sz="16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iOS</a:t>
            </a:r>
            <a:r>
              <a:rPr lang="en-US" altLang="ko-KR" sz="16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, Unity, </a:t>
            </a:r>
            <a:r>
              <a:rPr lang="en-US" altLang="ko-KR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Cocos2d-x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。</a:t>
            </a:r>
            <a:endParaRPr lang="en-US" altLang="ko-KR" sz="16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通过</a:t>
            </a:r>
            <a:r>
              <a:rPr lang="en-US" altLang="zh-CN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SDK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制作的</a:t>
            </a:r>
            <a:r>
              <a:rPr lang="zh-CN" altLang="en-US" sz="16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留言板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也会同时显示在</a:t>
            </a:r>
            <a:r>
              <a:rPr lang="en-US" altLang="zh-CN" sz="16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。</a:t>
            </a:r>
            <a:endParaRPr lang="en-US" altLang="ko-KR" sz="16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需要用</a:t>
            </a:r>
            <a:r>
              <a:rPr lang="en-US" altLang="zh-CN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NAVER ID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登录后加入</a:t>
            </a:r>
            <a:r>
              <a:rPr lang="en-US" altLang="zh-CN" sz="16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。</a:t>
            </a:r>
            <a:endParaRPr lang="en-US" altLang="ko-KR" sz="16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6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8.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其他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9750" y="1052736"/>
            <a:ext cx="83527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经典宋体简" panose="02010609000101010101" pitchFamily="49" charset="-122"/>
                <a:ea typeface="经典宋体简" panose="02010609000101010101" pitchFamily="49" charset="-122"/>
                <a:cs typeface="经典宋体简" panose="02010609000101010101" pitchFamily="49" charset="-122"/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仅限于</a:t>
            </a:r>
            <a:r>
              <a:rPr lang="en-US" altLang="ko-KR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SDK</a:t>
            </a:r>
            <a:r>
              <a:rPr lang="zh-CN" altLang="en-US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合作游戏公司提供游戏</a:t>
            </a:r>
            <a:r>
              <a:rPr lang="en-US" altLang="zh-CN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ID</a:t>
            </a:r>
            <a:r>
              <a:rPr lang="zh-CN" altLang="en-US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与</a:t>
            </a:r>
            <a:r>
              <a:rPr lang="en-US" altLang="zh-CN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Cafe</a:t>
            </a:r>
            <a:r>
              <a:rPr lang="zh-CN" altLang="en-US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ID</a:t>
            </a:r>
            <a:r>
              <a:rPr lang="zh-CN" altLang="en-US" dirty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通</a:t>
            </a:r>
            <a:r>
              <a:rPr lang="zh-CN" altLang="en-US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用的功能。</a:t>
            </a:r>
            <a:r>
              <a:rPr lang="en-US" altLang="ko-KR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</a:br>
            <a:r>
              <a:rPr lang="en-US" altLang="ko-KR" dirty="0" smtClean="0">
                <a:solidFill>
                  <a:schemeClr val="bg1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① 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使用者的游戏</a:t>
            </a:r>
            <a:r>
              <a:rPr lang="en-US" altLang="zh-CN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通用的功能，可用于活动抽奖等领域。</a:t>
            </a:r>
            <a:r>
              <a:rPr lang="en-US" altLang="ko-KR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② 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想要使用通用功能的话要请游戏开发公司提供</a:t>
            </a:r>
            <a:r>
              <a:rPr lang="en-US" altLang="zh-CN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NAVER</a:t>
            </a:r>
            <a:r>
              <a:rPr lang="zh-CN" altLang="en-US" sz="12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形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式的游戏</a:t>
            </a:r>
            <a:r>
              <a:rPr lang="en-US" altLang="zh-CN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ID</a:t>
            </a:r>
            <a:r>
              <a:rPr lang="en-US" altLang="ko-KR" sz="12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③ 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游戏</a:t>
            </a:r>
            <a:r>
              <a:rPr lang="en-US" altLang="zh-CN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是一种个人信息。按提供第三方个人信息所要求，需告知“使用者，提供项目，提供目的，提供期限”，并取得事前同意。</a:t>
            </a:r>
            <a:r>
              <a:rPr lang="en-US" altLang="ko-KR" sz="12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④ 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为了避免传达出的信息没有意义，建议按照下面例子所示的标准，用最不被使用者排斥的方式取得同意。</a:t>
            </a:r>
            <a:r>
              <a:rPr lang="en-US" altLang="ko-KR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en-US" altLang="ko-KR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 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例：“为了使用</a:t>
            </a:r>
            <a:r>
              <a:rPr lang="en-US" altLang="zh-CN" sz="12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管理者发放赠品等</a:t>
            </a:r>
            <a:r>
              <a:rPr lang="en-US" altLang="zh-CN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NAVER Cafe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服务，我们将游戏会员的</a:t>
            </a:r>
            <a:r>
              <a:rPr lang="en-US" altLang="zh-CN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发送给</a:t>
            </a:r>
            <a:r>
              <a:rPr lang="en-US" altLang="zh-CN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NAVER Cafe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，我们将为您保管信息，直到您退出</a:t>
            </a:r>
            <a:r>
              <a:rPr lang="en-US" altLang="zh-CN" sz="12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2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或注销账号。”</a:t>
            </a:r>
            <a:endParaRPr lang="en-US" altLang="ko-KR" sz="12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750" y="5560898"/>
            <a:ext cx="7128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SDK</a:t>
            </a:r>
            <a:r>
              <a:rPr lang="zh-CN" altLang="en-US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与</a:t>
            </a:r>
            <a:r>
              <a:rPr lang="en-US" altLang="zh-CN" dirty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afe API</a:t>
            </a:r>
            <a:r>
              <a:rPr lang="zh-CN" altLang="en-US" dirty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使</a:t>
            </a:r>
            <a:r>
              <a:rPr lang="zh-CN" altLang="en-US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用</a:t>
            </a:r>
            <a:r>
              <a:rPr lang="en-US" altLang="zh-CN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HTTPS</a:t>
            </a:r>
            <a:r>
              <a:rPr lang="zh-CN" altLang="en-US" dirty="0" smtClean="0">
                <a:solidFill>
                  <a:srgbClr val="FF0000"/>
                </a:solidFill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协议进行通信</a:t>
            </a:r>
            <a:endParaRPr lang="en-US" altLang="ko-KR" dirty="0">
              <a:solidFill>
                <a:srgbClr val="FF0000"/>
              </a:solidFill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5263705" cy="1828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95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</a:t>
            </a:r>
            <a:br>
              <a:rPr lang="en-US" altLang="ko-KR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zh-CN" altLang="en-US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结</a:t>
            </a:r>
            <a:r>
              <a:rPr lang="zh-CN" altLang="en-US" dirty="0" smtClean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束</a:t>
            </a:r>
            <a:r>
              <a:rPr lang="zh-CN" altLang="en-US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。</a:t>
            </a:r>
            <a:r>
              <a:rPr lang="en-US" altLang="ko-KR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en-US" altLang="ko-KR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</a:t>
            </a:r>
            <a:br>
              <a:rPr lang="en-US" altLang="ko-KR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zh-CN" altLang="en-US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谢谢大</a:t>
            </a:r>
            <a:r>
              <a:rPr lang="zh-CN" altLang="en-US" dirty="0" smtClean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家</a:t>
            </a:r>
            <a:r>
              <a:rPr lang="zh-CN" altLang="en-US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。</a:t>
            </a:r>
            <a:r>
              <a:rPr lang="en-US" altLang="ko-KR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en-US" altLang="ko-KR" dirty="0"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</a:t>
            </a:r>
            <a:endParaRPr lang="ko-KR" altLang="en-US" dirty="0"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1. NAVER </a:t>
            </a:r>
            <a:r>
              <a:rPr lang="en-US" altLang="ko-KR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afe SDK</a:t>
            </a:r>
            <a:r>
              <a:rPr lang="zh-CN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是什么？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341763"/>
            <a:ext cx="8568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为了让手机游戏的使用者在游戏中不用退出游戏</a:t>
            </a:r>
            <a:endParaRPr lang="en-US" altLang="ko-KR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endParaRPr lang="en-US" altLang="ko-KR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就能和游戏社区（</a:t>
            </a:r>
            <a:r>
              <a:rPr lang="en-US" altLang="zh-CN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NAVER Cafe</a:t>
            </a: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）进行交流而提供的</a:t>
            </a:r>
            <a:endParaRPr lang="en-US" altLang="zh-CN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endParaRPr lang="en-US" altLang="ko-KR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手</a:t>
            </a: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机游戏专用</a:t>
            </a:r>
            <a:r>
              <a:rPr lang="en-US" altLang="zh-CN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SDK</a:t>
            </a:r>
            <a:endParaRPr lang="en-US" altLang="ko-KR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endParaRPr lang="en-US" altLang="ko-KR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endParaRPr lang="en-US" altLang="ko-KR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0" y="3141208"/>
            <a:ext cx="3600000" cy="20250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139952" y="4019596"/>
            <a:ext cx="297554" cy="403225"/>
          </a:xfrm>
          <a:prstGeom prst="rightArrow">
            <a:avLst/>
          </a:prstGeom>
          <a:solidFill>
            <a:srgbClr val="FFC000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smtClean="0">
              <a:solidFill>
                <a:schemeClr val="bg1">
                  <a:lumMod val="50000"/>
                </a:schemeClr>
              </a:solidFill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3073">
            <a:off x="2655339" y="5001470"/>
            <a:ext cx="559174" cy="599475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8535"/>
            <a:ext cx="3600000" cy="202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895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2.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特征</a:t>
            </a:r>
            <a:endParaRPr lang="ko-KR" altLang="en-US" sz="2000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268760"/>
            <a:ext cx="856895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在游戏中以</a:t>
            </a:r>
            <a:r>
              <a:rPr lang="en-US" altLang="zh-CN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SDK</a:t>
            </a: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形态植入</a:t>
            </a:r>
            <a:r>
              <a:rPr lang="en-US" altLang="zh-CN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NAVER Cafe</a:t>
            </a:r>
            <a:r>
              <a:rPr lang="en-US" altLang="ko-KR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en-US" altLang="ko-KR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 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因为不使用</a:t>
            </a:r>
            <a:r>
              <a:rPr lang="en-US" altLang="zh-CN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Safari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等浏览器，所以不用退出游戏。</a:t>
            </a:r>
            <a:endParaRPr lang="en-US" altLang="ko-KR" sz="16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把重点放在社区的本质，即读写功能的方便性</a:t>
            </a:r>
            <a:r>
              <a:rPr lang="en-US" altLang="ko-KR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 将附加功能最小化，只给游戏和社区使用者提供最必要的功能</a:t>
            </a:r>
            <a:endParaRPr lang="en-US" altLang="ko-KR" sz="16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可以将已经开设的</a:t>
            </a:r>
            <a:r>
              <a:rPr lang="en-US" altLang="zh-CN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与游戏</a:t>
            </a:r>
            <a:r>
              <a:rPr lang="zh-CN" altLang="en-US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直接</a:t>
            </a: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连接</a:t>
            </a:r>
            <a:r>
              <a:rPr lang="en-US" altLang="ko-KR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en-US" altLang="ko-KR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</a:t>
            </a:r>
            <a:r>
              <a:rPr lang="en-US" altLang="ko-KR" sz="16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与熟悉的平台相连接，节约适应时间。</a:t>
            </a:r>
            <a:endParaRPr lang="en-US" altLang="ko-KR" sz="16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可以在</a:t>
            </a:r>
            <a:r>
              <a:rPr lang="en-US" altLang="zh-CN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PC</a:t>
            </a: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的</a:t>
            </a:r>
            <a:r>
              <a:rPr lang="en-US" altLang="zh-CN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管理页面轻松运营和管理</a:t>
            </a:r>
            <a:r>
              <a:rPr lang="en-US" altLang="ko-KR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en-US" altLang="ko-KR" sz="16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 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不用重新学习就可以轻松运营和管理。</a:t>
            </a:r>
            <a:endParaRPr lang="en-US" altLang="ko-KR" sz="16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为信息宣传</a:t>
            </a:r>
            <a:r>
              <a:rPr lang="zh-CN" altLang="en-US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提供</a:t>
            </a: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大门</a:t>
            </a:r>
            <a:r>
              <a:rPr lang="en-US" altLang="ko-KR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 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提供一个可登载照片、影像的</a:t>
            </a:r>
            <a:r>
              <a:rPr lang="zh-CN" altLang="en-US" sz="16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“大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门”，有助于游戏宣传</a:t>
            </a:r>
            <a:endParaRPr lang="en-US" altLang="ko-KR" sz="16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endParaRPr lang="en-US" altLang="ko-KR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提供将录像，截图立刻上传等附加功能</a:t>
            </a:r>
            <a:r>
              <a:rPr lang="en-US" altLang="ko-KR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</a:br>
            <a:r>
              <a:rPr lang="en-US" altLang="ko-KR" sz="16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- </a:t>
            </a:r>
            <a:r>
              <a:rPr lang="zh-CN" altLang="en-US" sz="16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不妨碍游戏使用者玩游戏的同时，在游戏过程中立刻将文件上传</a:t>
            </a:r>
            <a:endParaRPr lang="en-US" altLang="ko-KR" sz="16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661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3.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主页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315615" y="1268760"/>
            <a:ext cx="981818" cy="376491"/>
          </a:xfrm>
          <a:prstGeom prst="flowChartProcess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主页</a:t>
            </a:r>
            <a:endParaRPr lang="en-US" altLang="ko-KR" sz="12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1583973" y="1268760"/>
            <a:ext cx="981818" cy="360040"/>
          </a:xfrm>
          <a:prstGeom prst="flowChartProcess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单一型</a:t>
            </a:r>
            <a:endParaRPr lang="ko-KR" altLang="en-US" sz="12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6" name="순서도: 처리 5"/>
          <p:cNvSpPr/>
          <p:nvPr/>
        </p:nvSpPr>
        <p:spPr>
          <a:xfrm>
            <a:off x="1583973" y="3094553"/>
            <a:ext cx="981818" cy="360040"/>
          </a:xfrm>
          <a:prstGeom prst="flowChartProcess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复</a:t>
            </a:r>
            <a:r>
              <a:rPr lang="zh-CN" altLang="en-US" sz="12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合型</a:t>
            </a:r>
            <a:endParaRPr lang="ko-KR" altLang="en-US" sz="12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cxnSp>
        <p:nvCxnSpPr>
          <p:cNvPr id="7" name="직선 연결선 6"/>
          <p:cNvCxnSpPr>
            <a:stCxn id="4" idx="3"/>
            <a:endCxn id="5" idx="1"/>
          </p:cNvCxnSpPr>
          <p:nvPr/>
        </p:nvCxnSpPr>
        <p:spPr>
          <a:xfrm flipV="1">
            <a:off x="1297433" y="1448780"/>
            <a:ext cx="286540" cy="8226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4" idx="3"/>
            <a:endCxn id="6" idx="1"/>
          </p:cNvCxnSpPr>
          <p:nvPr/>
        </p:nvCxnSpPr>
        <p:spPr>
          <a:xfrm>
            <a:off x="1297433" y="1457006"/>
            <a:ext cx="286540" cy="1817567"/>
          </a:xfrm>
          <a:prstGeom prst="bentConnector3">
            <a:avLst>
              <a:gd name="adj1" fmla="val 50000"/>
            </a:avLst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59855" y="3106316"/>
            <a:ext cx="33247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</a:t>
            </a: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以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放视频和图片（中</a:t>
            </a: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号广告条）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的区域</a:t>
            </a:r>
            <a:endParaRPr lang="en-US" altLang="ko-KR" sz="10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可放</a:t>
            </a:r>
            <a:r>
              <a:rPr lang="en-US" altLang="zh-CN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1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个游戏宣传信息</a:t>
            </a:r>
            <a:endParaRPr lang="en-US" altLang="ko-KR" sz="10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可以放图片（小号</a:t>
            </a: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广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告条）的区域</a:t>
            </a:r>
            <a:endParaRPr lang="en-US" altLang="ko-KR" sz="10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最</a:t>
            </a: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多可以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放</a:t>
            </a:r>
            <a:r>
              <a:rPr lang="en-US" altLang="zh-CN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20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个游戏宣传信息（上下滚动）</a:t>
            </a:r>
            <a:endParaRPr lang="ko-KR" altLang="en-US" sz="10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59855" y="1268760"/>
            <a:ext cx="332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可以放视频和图片（大号</a:t>
            </a: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广告条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）的区域</a:t>
            </a:r>
            <a:endParaRPr lang="en-US" altLang="ko-KR" sz="10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最多可放</a:t>
            </a:r>
            <a:r>
              <a:rPr lang="en-US" altLang="zh-CN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3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个游戏宣传信息（左右</a:t>
            </a: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滑动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）</a:t>
            </a:r>
            <a:endParaRPr lang="ko-KR" altLang="en-US" sz="10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34" y="1268760"/>
            <a:ext cx="2880000" cy="162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34" y="3068960"/>
            <a:ext cx="2880000" cy="162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9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4.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菜单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527208" y="849788"/>
            <a:ext cx="981818" cy="360040"/>
          </a:xfrm>
          <a:prstGeom prst="flowChartProcess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菜单</a:t>
            </a:r>
            <a:endParaRPr lang="ko-KR" altLang="en-US" sz="12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1751344" y="850931"/>
            <a:ext cx="981818" cy="360040"/>
          </a:xfrm>
          <a:prstGeom prst="flowChartProcess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公告</a:t>
            </a:r>
            <a:endParaRPr lang="ko-KR" altLang="en-US" sz="12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6" name="순서도: 처리 5"/>
          <p:cNvSpPr/>
          <p:nvPr/>
        </p:nvSpPr>
        <p:spPr>
          <a:xfrm>
            <a:off x="1751344" y="2420888"/>
            <a:ext cx="981818" cy="360040"/>
          </a:xfrm>
          <a:prstGeom prst="flowChartProcess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活动</a:t>
            </a:r>
            <a:endParaRPr lang="ko-KR" altLang="en-US" sz="12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7" name="순서도: 처리 6"/>
          <p:cNvSpPr/>
          <p:nvPr/>
        </p:nvSpPr>
        <p:spPr>
          <a:xfrm>
            <a:off x="1751344" y="3933056"/>
            <a:ext cx="981818" cy="360899"/>
          </a:xfrm>
          <a:prstGeom prst="flowChartProcess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留言板</a:t>
            </a:r>
            <a:endParaRPr lang="ko-KR" altLang="en-US" sz="12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8" name="순서도: 처리 7"/>
          <p:cNvSpPr/>
          <p:nvPr/>
        </p:nvSpPr>
        <p:spPr>
          <a:xfrm>
            <a:off x="1760145" y="5498182"/>
            <a:ext cx="981818" cy="360040"/>
          </a:xfrm>
          <a:prstGeom prst="flowChartProcess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个人资料</a:t>
            </a:r>
            <a:endParaRPr lang="ko-KR" altLang="en-US" sz="12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cxnSp>
        <p:nvCxnSpPr>
          <p:cNvPr id="9" name="꺾인 연결선 8"/>
          <p:cNvCxnSpPr>
            <a:stCxn id="4" idx="3"/>
            <a:endCxn id="5" idx="1"/>
          </p:cNvCxnSpPr>
          <p:nvPr/>
        </p:nvCxnSpPr>
        <p:spPr>
          <a:xfrm>
            <a:off x="1509026" y="1029808"/>
            <a:ext cx="242318" cy="1143"/>
          </a:xfrm>
          <a:prstGeom prst="bentConnector3">
            <a:avLst>
              <a:gd name="adj1" fmla="val 50000"/>
            </a:avLst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79529" y="836712"/>
            <a:ext cx="332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在</a:t>
            </a:r>
            <a:r>
              <a:rPr lang="en-US" altLang="zh-CN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的综合留言板中选择制定一个</a:t>
            </a:r>
            <a:endParaRPr lang="en-US" altLang="ko-KR" sz="10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标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出对使用者的公告目录</a:t>
            </a:r>
            <a:endParaRPr lang="ko-KR" altLang="en-US" sz="10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9529" y="2420888"/>
            <a:ext cx="332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在</a:t>
            </a:r>
            <a:r>
              <a:rPr lang="en-US" altLang="zh-CN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的</a:t>
            </a: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综合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留</a:t>
            </a: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言板中选择制定一个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标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出对使用者的活动概要目录</a:t>
            </a:r>
            <a:endParaRPr lang="ko-KR" altLang="en-US" sz="10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79529" y="3942581"/>
            <a:ext cx="332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可标出在</a:t>
            </a:r>
            <a:r>
              <a:rPr lang="en-US" altLang="zh-CN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的所有综合留</a:t>
            </a: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言板</a:t>
            </a:r>
            <a:endParaRPr lang="en-US" altLang="ko-KR" sz="10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将要</a:t>
            </a: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标志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的</a:t>
            </a:r>
            <a:r>
              <a:rPr lang="zh-CN" altLang="en-US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留言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板用</a:t>
            </a:r>
            <a:r>
              <a:rPr lang="en-US" altLang="zh-CN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PC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的</a:t>
            </a:r>
            <a:r>
              <a:rPr lang="en-US" altLang="zh-CN" sz="1000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管理设定</a:t>
            </a:r>
            <a:endParaRPr lang="ko-KR" altLang="en-US" sz="10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91873" y="5454749"/>
            <a:ext cx="3324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Cafe</a:t>
            </a: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成员的个人性资料</a:t>
            </a:r>
            <a:endParaRPr lang="en-US" altLang="ko-KR" sz="10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简单设置昵称就可加入或修正</a:t>
            </a:r>
            <a:r>
              <a:rPr lang="en-US" altLang="zh-CN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Cafe</a:t>
            </a:r>
            <a:endParaRPr lang="en-US" altLang="ko-KR" sz="1000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标出“我写的文章”</a:t>
            </a:r>
            <a:endParaRPr lang="ko-KR" altLang="en-US" sz="1000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pic>
        <p:nvPicPr>
          <p:cNvPr id="14" name="Picture 3" descr="C:\Users\Administrator\Desktop\이정섭\0000_카페기능개선\174_지링크\디자인\소개페이지용 이미지\G-CAFE_PNG_20151007\G-CAFE_PNG_20151007\02.BOARD\GC_02.List1_V1.ps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36712"/>
            <a:ext cx="2380165" cy="133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istrator\Desktop\이정섭\0000_카페기능개선\174_지링크\디자인\소개페이지용 이미지\G-CAFE_PNG_20151007\G-CAFE_PNG_20151007\02.BOARD\GC_02.List2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20" y="2372883"/>
            <a:ext cx="2380165" cy="133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Administrator\Desktop\이정섭\0000_카페기능개선\174_지링크\디자인\G-CAFE_DA_20151013\G-CAFE_DA_20151013\GC_01.List_All_DA_no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20" y="3909054"/>
            <a:ext cx="2380165" cy="133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810" y="5445224"/>
            <a:ext cx="2380165" cy="133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꺾인 연결선 17"/>
          <p:cNvCxnSpPr>
            <a:stCxn id="4" idx="3"/>
            <a:endCxn id="6" idx="1"/>
          </p:cNvCxnSpPr>
          <p:nvPr/>
        </p:nvCxnSpPr>
        <p:spPr>
          <a:xfrm>
            <a:off x="1509026" y="1029808"/>
            <a:ext cx="242318" cy="1571100"/>
          </a:xfrm>
          <a:prstGeom prst="bentConnector3">
            <a:avLst>
              <a:gd name="adj1" fmla="val 50000"/>
            </a:avLst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4" idx="3"/>
            <a:endCxn id="7" idx="1"/>
          </p:cNvCxnSpPr>
          <p:nvPr/>
        </p:nvCxnSpPr>
        <p:spPr>
          <a:xfrm>
            <a:off x="1509026" y="1029808"/>
            <a:ext cx="242318" cy="3083698"/>
          </a:xfrm>
          <a:prstGeom prst="bentConnector3">
            <a:avLst>
              <a:gd name="adj1" fmla="val 50000"/>
            </a:avLst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3"/>
            <a:endCxn id="8" idx="1"/>
          </p:cNvCxnSpPr>
          <p:nvPr/>
        </p:nvCxnSpPr>
        <p:spPr>
          <a:xfrm>
            <a:off x="1509026" y="1029808"/>
            <a:ext cx="251119" cy="4648394"/>
          </a:xfrm>
          <a:prstGeom prst="bentConnector3">
            <a:avLst>
              <a:gd name="adj1" fmla="val 50000"/>
            </a:avLst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0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5.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主页</a:t>
            </a:r>
            <a:r>
              <a:rPr lang="ko-KR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 </a:t>
            </a:r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&gt;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单一</a:t>
            </a:r>
            <a:r>
              <a:rPr lang="zh-CN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型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广告条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9866" y="1345162"/>
            <a:ext cx="43946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视频，图片标识区域</a:t>
            </a:r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最多可以放</a:t>
            </a:r>
            <a:r>
              <a:rPr lang="en-US" altLang="zh-CN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3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个信息（滑动调整）</a:t>
            </a:r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视频播放时全屏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播放</a:t>
            </a:r>
            <a:endParaRPr lang="ko-KR" altLang="en-US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可以连接</a:t>
            </a:r>
            <a:r>
              <a:rPr lang="en-US" altLang="zh-CN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文章或开启游戏功能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08" y="1337542"/>
            <a:ext cx="2880000" cy="162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32716" y="1541552"/>
            <a:ext cx="237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139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5. </a:t>
            </a:r>
            <a:r>
              <a:rPr lang="zh-CN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主页</a:t>
            </a:r>
            <a:r>
              <a:rPr lang="ko-KR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 </a:t>
            </a:r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&gt; </a:t>
            </a:r>
            <a:r>
              <a:rPr lang="zh-CN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复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合</a:t>
            </a:r>
            <a:r>
              <a:rPr lang="zh-CN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型广告条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pic>
        <p:nvPicPr>
          <p:cNvPr id="5" name="Picture 4" descr="C:\Users\Administrator\Desktop\이정섭\0000_카페기능개선\174_지링크\디자인\G-CAFE_DA_20151013\G-CAFE_DA_20151013\GC_01.Index_DA_n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2" y="4945156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0" y="4948788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可以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标识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图片的区域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最多可放</a:t>
            </a:r>
            <a:r>
              <a:rPr lang="en-US" altLang="zh-CN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20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条信息（上下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滚动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调整）</a:t>
            </a:r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可以连接</a:t>
            </a:r>
            <a:r>
              <a:rPr lang="en-US" altLang="zh-CN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文章或开启游戏功能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86" y="3141524"/>
            <a:ext cx="2880000" cy="162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C:\Users\Administrator\Desktop\이정섭\0000_카페기능개선\174_지링크\디자인\G-CAFE_DA_20151013\G-CAFE_DA_20151013\GC_01.Index_DA_n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86" y="1338075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49172"/>
            <a:ext cx="1188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6" y="3349372"/>
            <a:ext cx="1188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43840" y="5157192"/>
            <a:ext cx="1188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9866" y="1345162"/>
            <a:ext cx="43946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可以标识视屏和图片的区域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最多可放入</a:t>
            </a:r>
            <a:r>
              <a:rPr lang="en-US" altLang="zh-CN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1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个信息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视频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播放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时全屏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播放</a:t>
            </a:r>
            <a:endParaRPr lang="ko-KR" altLang="en-US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可以连接</a:t>
            </a:r>
            <a:r>
              <a:rPr lang="en-US" altLang="zh-CN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文章或开启游戏功能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842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이정섭\0000_카페기능개선\174_지링크\디자인\소개페이지용 이미지\G-CAFE_PNG_20151007\G-CAFE_PNG_20151007\02.BOARD\GC_02.List2_V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4" y="3140968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dministrator\Desktop\이정섭\0000_카페기능개선\174_지링크\디자인\소개페이지용 이미지\G-CAFE_PNG_20151007\G-CAFE_PNG_20151007\02.BOARD\GC_02.List1_V1.ps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4" y="1338948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5.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菜</a:t>
            </a:r>
            <a:r>
              <a:rPr lang="zh-CN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单 </a:t>
            </a:r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&gt;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公告</a:t>
            </a:r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,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活动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0336" y="1549172"/>
            <a:ext cx="237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1345162"/>
            <a:ext cx="41044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左边的标签栏中的第二个和第三个标签</a:t>
            </a:r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综合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留言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板中选择制定一个</a:t>
            </a:r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建议制定公告板和活动板</a:t>
            </a:r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标出相关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留言板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的文章目录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0600" y="3356992"/>
            <a:ext cx="237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63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Desktop\이정섭\0000_카페기능개선\174_지링크\디자인\G-CAFE_DA_20151013\G-CAFE_DA_20151013\GC_01.List_All_DA_n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7" y="1338947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istrator\Desktop\이정섭\0000_카페기능개선\174_지링크\디자인\소개페이지용 이미지\G-CAFE_PNG_20151007\G-CAFE_PNG_20151007\02.BOARD\GC_02.List3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7" y="3140968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0" y="1345162"/>
            <a:ext cx="439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左边标签栏中的第</a:t>
            </a:r>
            <a:r>
              <a:rPr lang="en-US" altLang="zh-CN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4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个标签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所有的综合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留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言板都可进行</a:t>
            </a:r>
            <a:endParaRPr lang="en-US" altLang="ko-KR" sz="1600" b="1" dirty="0" smtClean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将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要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标识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的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留言板用</a:t>
            </a:r>
            <a:r>
              <a:rPr lang="en-US" altLang="zh-CN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PC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的</a:t>
            </a:r>
            <a:r>
              <a:rPr lang="en-US" altLang="zh-CN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C</a:t>
            </a:r>
            <a:r>
              <a:rPr lang="en-US" altLang="zh-CN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afe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管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理设定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 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由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留言板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目录，</a:t>
            </a:r>
            <a:r>
              <a:rPr lang="zh-CN" altLang="en-US" sz="1600" b="1" dirty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文章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目录，搜索构成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 </a:t>
            </a:r>
            <a:r>
              <a:rPr lang="zh-CN" altLang="en-US" sz="1600" b="1" dirty="0" smtClean="0">
                <a:solidFill>
                  <a:schemeClr val="bg1"/>
                </a:solidFill>
                <a:latin typeface="Noto Sans CJK SC Thin" pitchFamily="34" charset="-127"/>
                <a:ea typeface="Noto Sans CJK SC Thin" pitchFamily="34" charset="-127"/>
                <a:cs typeface="经典宋体简" panose="02010609000101010101" pitchFamily="49" charset="-122"/>
              </a:rPr>
              <a:t>标识写文章按钮</a:t>
            </a:r>
            <a:endParaRPr lang="en-US" altLang="ko-KR" sz="1600" b="1" dirty="0">
              <a:solidFill>
                <a:schemeClr val="bg1"/>
              </a:solidFill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0336" y="1549172"/>
            <a:ext cx="237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0600" y="3349372"/>
            <a:ext cx="2376000" cy="11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SC Thin" pitchFamily="34" charset="-127"/>
              <a:ea typeface="Noto Sans CJK SC Thin" pitchFamily="34" charset="-127"/>
              <a:cs typeface="经典宋体简" panose="02010609000101010101" pitchFamily="49" charset="-122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5.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菜单</a:t>
            </a:r>
            <a:r>
              <a:rPr lang="ko-KR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 </a:t>
            </a:r>
            <a:r>
              <a:rPr lang="en-US" altLang="ko-KR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&gt; </a:t>
            </a:r>
            <a:r>
              <a:rPr lang="zh-CN" altLang="en-US" dirty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留</a:t>
            </a:r>
            <a:r>
              <a:rPr lang="zh-CN" altLang="en-US" dirty="0" smtClean="0">
                <a:latin typeface="Noto Sans CJK SC Medium" pitchFamily="34" charset="-127"/>
                <a:ea typeface="Noto Sans CJK SC Medium" pitchFamily="34" charset="-127"/>
                <a:cs typeface="经典宋体简" panose="02010609000101010101" pitchFamily="49" charset="-122"/>
              </a:rPr>
              <a:t>言板</a:t>
            </a:r>
            <a:endParaRPr lang="ko-KR" altLang="en-US" dirty="0">
              <a:latin typeface="Noto Sans CJK SC Medium" pitchFamily="34" charset="-127"/>
              <a:ea typeface="Noto Sans CJK SC Medium" pitchFamily="34" charset="-127"/>
              <a:cs typeface="经典宋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011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0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챕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0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챕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7984</TotalTime>
  <Words>804</Words>
  <Application>Microsoft Office PowerPoint</Application>
  <PresentationFormat>화면 슬라이드 쇼(4:3)</PresentationFormat>
  <Paragraphs>106</Paragraphs>
  <Slides>15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표지</vt:lpstr>
      <vt:lpstr>챕터</vt:lpstr>
      <vt:lpstr>본문</vt:lpstr>
      <vt:lpstr>1_챕터</vt:lpstr>
      <vt:lpstr>NAVER Cafe SDK 介绍</vt:lpstr>
      <vt:lpstr>1. NAVER Cafe SDK是什么？</vt:lpstr>
      <vt:lpstr>2. 特征</vt:lpstr>
      <vt:lpstr>3. 主页</vt:lpstr>
      <vt:lpstr>4. 菜单</vt:lpstr>
      <vt:lpstr>5. 主页 &gt; 单一型广告条</vt:lpstr>
      <vt:lpstr>5. 主页 &gt; 复合型广告条</vt:lpstr>
      <vt:lpstr>5. 菜单 &gt; 公告, 活动</vt:lpstr>
      <vt:lpstr>5. 菜单 &gt; 留言板</vt:lpstr>
      <vt:lpstr>5. 菜单 &gt; Cafe会员加入与成员个人资料</vt:lpstr>
      <vt:lpstr>6. 公告栏&gt; 写文章</vt:lpstr>
      <vt:lpstr>6. 公告栏 &gt; 立刻上传</vt:lpstr>
      <vt:lpstr>7. 支持情况</vt:lpstr>
      <vt:lpstr>8. 其他</vt:lpstr>
      <vt:lpstr>- 结束。 - 谢谢大家。 -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naver</dc:creator>
  <cp:lastModifiedBy>김지현</cp:lastModifiedBy>
  <cp:revision>418</cp:revision>
  <dcterms:created xsi:type="dcterms:W3CDTF">2015-06-03T10:01:02Z</dcterms:created>
  <dcterms:modified xsi:type="dcterms:W3CDTF">2015-12-21T03:00:45Z</dcterms:modified>
</cp:coreProperties>
</file>